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261"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81" r:id="rId17"/>
    <p:sldId id="277" r:id="rId18"/>
    <p:sldId id="278" r:id="rId19"/>
    <p:sldId id="27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86442" autoAdjust="0"/>
  </p:normalViewPr>
  <p:slideViewPr>
    <p:cSldViewPr>
      <p:cViewPr varScale="1">
        <p:scale>
          <a:sx n="61" d="100"/>
          <a:sy n="61" d="100"/>
        </p:scale>
        <p:origin x="1080" y="42"/>
      </p:cViewPr>
      <p:guideLst>
        <p:guide orient="horz" pos="2160"/>
        <p:guide pos="2880"/>
      </p:guideLst>
    </p:cSldViewPr>
  </p:slideViewPr>
  <p:outlineViewPr>
    <p:cViewPr>
      <p:scale>
        <a:sx n="33" d="100"/>
        <a:sy n="33" d="100"/>
      </p:scale>
      <p:origin x="0" y="-8394"/>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7" d="100"/>
          <a:sy n="57" d="100"/>
        </p:scale>
        <p:origin x="28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183185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TextBox 14"/>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9" name="TextBox 8"/>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pic>
        <p:nvPicPr>
          <p:cNvPr id="16"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8" name="TextBox 17"/>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27716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4" name="Text Placeholder 2"/>
          <p:cNvSpPr>
            <a:spLocks noGrp="1"/>
          </p:cNvSpPr>
          <p:nvPr>
            <p:ph type="body" sz="quarter" idx="16" hasCustomPrompt="1"/>
          </p:nvPr>
        </p:nvSpPr>
        <p:spPr>
          <a:xfrm>
            <a:off x="1847850" y="6429375"/>
            <a:ext cx="6858000" cy="274320"/>
          </a:xfrm>
        </p:spPr>
        <p:txBody>
          <a:bodyPr lIns="0" tIns="45720" rIns="0" bIns="45720" anchor="ctr" anchorCtr="0"/>
          <a:lstStyle>
            <a:lvl1pPr marL="0" algn="r" defTabSz="914400" rtl="0" eaLnBrk="1" latinLnBrk="0" hangingPunct="1">
              <a:buNone/>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algn="r">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400"/>
            </a:lvl1pPr>
            <a:lvl2pPr>
              <a:defRPr sz="2400"/>
            </a:lvl2pPr>
            <a:lvl3pPr>
              <a:defRPr sz="2400"/>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4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TextBox 11"/>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99222"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a:ea typeface="Verdana" panose="020B0604030504040204" pitchFamily="34" charset="0"/>
                <a:cs typeface="Verdana" panose="020B0604030504040204" pitchFamily="34" charset="0"/>
              </a:rPr>
              <a:t>Copyright © 2019 Pearson Education, Ltd.</a:t>
            </a:r>
            <a:endParaRPr lang="en-US" altLang="en-US" sz="1200" b="0" dirty="0">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19" cstate="print">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6" r:id="rId15"/>
    <p:sldLayoutId id="2147483667" r:id="rId16"/>
    <p:sldLayoutId id="2147483668" r:id="rId17"/>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81000" y="1729623"/>
            <a:ext cx="8229600" cy="1435608"/>
          </a:xfrm>
        </p:spPr>
        <p:txBody>
          <a:bodyPr/>
          <a:lstStyle/>
          <a:p>
            <a:r>
              <a:rPr lang="en-US" sz="2800" dirty="0" smtClean="0"/>
              <a:t>Why Do Financial Institution Exist</a:t>
            </a:r>
            <a:endParaRPr lang="en-US" sz="2800" dirty="0"/>
          </a:p>
        </p:txBody>
      </p:sp>
      <p:sp>
        <p:nvSpPr>
          <p:cNvPr id="7" name="Title 6"/>
          <p:cNvSpPr>
            <a:spLocks noGrp="1"/>
          </p:cNvSpPr>
          <p:nvPr>
            <p:ph type="title"/>
          </p:nvPr>
        </p:nvSpPr>
        <p:spPr/>
        <p:txBody>
          <a:bodyPr/>
          <a:lstStyle/>
          <a:p>
            <a:r>
              <a:rPr lang="en-US" altLang="en-US" dirty="0"/>
              <a:t>Chapter </a:t>
            </a:r>
            <a:r>
              <a:rPr lang="en-US" altLang="en-US" dirty="0" smtClean="0"/>
              <a:t>08</a:t>
            </a:r>
            <a:r>
              <a:rPr lang="en-US" dirty="0"/>
              <a:t/>
            </a:r>
            <a:br>
              <a:rPr lang="en-US" dirty="0"/>
            </a:br>
            <a:endParaRPr lang="en-US" dirty="0"/>
          </a:p>
        </p:txBody>
      </p:sp>
      <p:sp>
        <p:nvSpPr>
          <p:cNvPr id="9" name="Text Placeholder 8"/>
          <p:cNvSpPr>
            <a:spLocks noGrp="1"/>
          </p:cNvSpPr>
          <p:nvPr>
            <p:ph type="body" sz="quarter" idx="15"/>
          </p:nvPr>
        </p:nvSpPr>
        <p:spPr>
          <a:xfrm>
            <a:off x="533400" y="3777932"/>
            <a:ext cx="8077200" cy="2925763"/>
          </a:xfrm>
        </p:spPr>
        <p:txBody>
          <a:bodyPr/>
          <a:lstStyle/>
          <a:p>
            <a:pPr algn="just"/>
            <a:r>
              <a:rPr lang="en-US" dirty="0" smtClean="0">
                <a:ea typeface="ヒラギノ角ゴ Pro W3" charset="-128"/>
              </a:rPr>
              <a:t>(A </a:t>
            </a:r>
            <a:r>
              <a:rPr lang="en-US" dirty="0">
                <a:ea typeface="ヒラギノ角ゴ Pro W3" charset="-128"/>
              </a:rPr>
              <a:t>healthy and vibrant economy requires a financial system that moves funds from people who save to people who have productive investment </a:t>
            </a:r>
            <a:r>
              <a:rPr lang="en-US" dirty="0" smtClean="0">
                <a:ea typeface="ヒラギノ角ゴ Pro W3" charset="-128"/>
              </a:rPr>
              <a:t>opportunities)</a:t>
            </a:r>
            <a:endParaRPr lang="en-US" dirty="0"/>
          </a:p>
        </p:txBody>
      </p:sp>
    </p:spTree>
    <p:extLst>
      <p:ext uri="{BB962C8B-B14F-4D97-AF65-F5344CB8AC3E}">
        <p14:creationId xmlns:p14="http://schemas.microsoft.com/office/powerpoint/2010/main" val="2669621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The Enron Implosion</a:t>
            </a:r>
            <a:endParaRPr lang="en-US" dirty="0"/>
          </a:p>
        </p:txBody>
      </p:sp>
      <p:sp>
        <p:nvSpPr>
          <p:cNvPr id="3" name="Content Placeholder 2"/>
          <p:cNvSpPr>
            <a:spLocks noGrp="1"/>
          </p:cNvSpPr>
          <p:nvPr>
            <p:ph idx="1"/>
          </p:nvPr>
        </p:nvSpPr>
        <p:spPr/>
        <p:txBody>
          <a:bodyPr/>
          <a:lstStyle/>
          <a:p>
            <a:r>
              <a:rPr lang="en-US" dirty="0">
                <a:ea typeface="ヒラギノ角ゴ Pro W3" charset="-128"/>
              </a:rPr>
              <a:t>Enron Corporation declared bankruptcy in December 2001, up to that point the largest bankruptcy declaration in U.S. history</a:t>
            </a:r>
          </a:p>
          <a:p>
            <a:r>
              <a:rPr lang="en-US" dirty="0" smtClean="0">
                <a:ea typeface="ヒラギノ角ゴ Pro W3" charset="-128"/>
              </a:rPr>
              <a:t>The </a:t>
            </a:r>
            <a:r>
              <a:rPr lang="en-US" dirty="0">
                <a:ea typeface="ヒラギノ角ゴ Pro W3" charset="-128"/>
              </a:rPr>
              <a:t>Enron collapse illustrates that government regulation can lessen asymmetric information problems but cannot eliminate them. The Enron bankruptcy not only increased concerns in financial markets about the quality of accounting information supplied by corporations but also led to hardship for many of the firm’s former employees, who found that their pensions had become worthless</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Moral Hazard Affects the Choice Between Debt and Equity Contracts</a:t>
            </a:r>
          </a:p>
        </p:txBody>
      </p:sp>
      <p:sp>
        <p:nvSpPr>
          <p:cNvPr id="3" name="Content Placeholder 2"/>
          <p:cNvSpPr>
            <a:spLocks noGrp="1"/>
          </p:cNvSpPr>
          <p:nvPr>
            <p:ph idx="1"/>
          </p:nvPr>
        </p:nvSpPr>
        <p:spPr/>
        <p:txBody>
          <a:bodyPr/>
          <a:lstStyle/>
          <a:p>
            <a:r>
              <a:rPr lang="en-US" dirty="0">
                <a:ea typeface="ヒラギノ角ゴ Pro W3" charset="-128"/>
              </a:rPr>
              <a:t>Called the Principal-Agent Problem:</a:t>
            </a:r>
          </a:p>
          <a:p>
            <a:pPr lvl="1"/>
            <a:r>
              <a:rPr lang="en-US" dirty="0">
                <a:ea typeface="ヒラギノ角ゴ Pro W3" charset="-128"/>
              </a:rPr>
              <a:t>Principal: less information (stockholder)</a:t>
            </a:r>
          </a:p>
          <a:p>
            <a:pPr lvl="1"/>
            <a:r>
              <a:rPr lang="en-US" dirty="0">
                <a:ea typeface="ヒラギノ角ゴ Pro W3" charset="-128"/>
              </a:rPr>
              <a:t>Agent: more information (manager)</a:t>
            </a:r>
          </a:p>
          <a:p>
            <a:r>
              <a:rPr lang="en-US" dirty="0">
                <a:ea typeface="ヒラギノ角ゴ Pro W3" charset="-128"/>
              </a:rPr>
              <a:t>Separation of ownership and control </a:t>
            </a:r>
            <a:r>
              <a:rPr lang="en-US" dirty="0" smtClean="0">
                <a:ea typeface="ヒラギノ角ゴ Pro W3" charset="-128"/>
              </a:rPr>
              <a:t>of </a:t>
            </a:r>
            <a:r>
              <a:rPr lang="en-US" dirty="0">
                <a:ea typeface="ヒラギノ角ゴ Pro W3" charset="-128"/>
              </a:rPr>
              <a:t>the firm</a:t>
            </a:r>
          </a:p>
          <a:p>
            <a:pPr lvl="1"/>
            <a:r>
              <a:rPr lang="en-US" dirty="0">
                <a:ea typeface="ヒラギノ角ゴ Pro W3" charset="-128"/>
              </a:rPr>
              <a:t>Managers pursue personal benefits and power rather than the profitability of the firm.</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to Help Solve the Principal-Agent Problem</a:t>
            </a:r>
          </a:p>
        </p:txBody>
      </p:sp>
      <p:sp>
        <p:nvSpPr>
          <p:cNvPr id="3" name="Content Placeholder 2"/>
          <p:cNvSpPr>
            <a:spLocks noGrp="1"/>
          </p:cNvSpPr>
          <p:nvPr>
            <p:ph idx="1"/>
          </p:nvPr>
        </p:nvSpPr>
        <p:spPr/>
        <p:txBody>
          <a:bodyPr/>
          <a:lstStyle/>
          <a:p>
            <a:r>
              <a:rPr lang="en-US" dirty="0">
                <a:ea typeface="ヒラギノ角ゴ Pro W3" charset="-128"/>
              </a:rPr>
              <a:t>Monitoring (Costly State Verification)</a:t>
            </a:r>
          </a:p>
          <a:p>
            <a:pPr lvl="1"/>
            <a:r>
              <a:rPr lang="en-US" dirty="0">
                <a:ea typeface="ヒラギノ角ゴ Pro W3" charset="-128"/>
              </a:rPr>
              <a:t>Free-rider problem</a:t>
            </a:r>
          </a:p>
          <a:p>
            <a:pPr lvl="1"/>
            <a:r>
              <a:rPr lang="en-US" dirty="0">
                <a:ea typeface="ヒラギノ角ゴ Pro W3" charset="-128"/>
              </a:rPr>
              <a:t>Fact 1</a:t>
            </a:r>
          </a:p>
          <a:p>
            <a:r>
              <a:rPr lang="en-US" dirty="0">
                <a:ea typeface="ヒラギノ角ゴ Pro W3" charset="-128"/>
              </a:rPr>
              <a:t>Government regulation to increase information</a:t>
            </a:r>
          </a:p>
          <a:p>
            <a:pPr lvl="1"/>
            <a:r>
              <a:rPr lang="en-US" dirty="0">
                <a:ea typeface="ヒラギノ角ゴ Pro W3" charset="-128"/>
              </a:rPr>
              <a:t>Fact 5</a:t>
            </a:r>
          </a:p>
          <a:p>
            <a:r>
              <a:rPr lang="en-US" dirty="0">
                <a:ea typeface="ヒラギノ角ゴ Pro W3" charset="-128"/>
              </a:rPr>
              <a:t>Financial Intermediation</a:t>
            </a:r>
          </a:p>
          <a:p>
            <a:pPr lvl="1"/>
            <a:r>
              <a:rPr lang="en-US" dirty="0">
                <a:ea typeface="ヒラギノ角ゴ Pro W3" charset="-128"/>
              </a:rPr>
              <a:t>Fact 3</a:t>
            </a:r>
          </a:p>
          <a:p>
            <a:r>
              <a:rPr lang="en-US" dirty="0">
                <a:ea typeface="ヒラギノ角ゴ Pro W3" charset="-128"/>
              </a:rPr>
              <a:t>Debt Contracts</a:t>
            </a:r>
          </a:p>
          <a:p>
            <a:pPr lvl="1"/>
            <a:r>
              <a:rPr lang="en-US" dirty="0">
                <a:ea typeface="ヒラギノ角ゴ Pro W3" charset="-128"/>
              </a:rPr>
              <a:t>Fact 1</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Moral Hazard Influences Financial Structure in Debt Markets</a:t>
            </a:r>
          </a:p>
        </p:txBody>
      </p:sp>
      <p:sp>
        <p:nvSpPr>
          <p:cNvPr id="3" name="Content Placeholder 2"/>
          <p:cNvSpPr>
            <a:spLocks noGrp="1"/>
          </p:cNvSpPr>
          <p:nvPr>
            <p:ph idx="1"/>
          </p:nvPr>
        </p:nvSpPr>
        <p:spPr/>
        <p:txBody>
          <a:bodyPr/>
          <a:lstStyle/>
          <a:p>
            <a:r>
              <a:rPr lang="en-US" dirty="0">
                <a:ea typeface="ヒラギノ角ゴ Pro W3" charset="-128"/>
              </a:rPr>
              <a:t>Borrowers have incentives to take on projects that are riskier than the lenders would like.</a:t>
            </a:r>
          </a:p>
          <a:p>
            <a:pPr lvl="1"/>
            <a:r>
              <a:rPr lang="en-US" dirty="0">
                <a:ea typeface="ヒラギノ角ゴ Pro W3" charset="-128"/>
              </a:rPr>
              <a:t>This prevents the borrower from paying back the loan.</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to Help Solve Moral Hazard in Debt Contracts</a:t>
            </a:r>
          </a:p>
        </p:txBody>
      </p:sp>
      <p:sp>
        <p:nvSpPr>
          <p:cNvPr id="3" name="Content Placeholder 2"/>
          <p:cNvSpPr>
            <a:spLocks noGrp="1"/>
          </p:cNvSpPr>
          <p:nvPr>
            <p:ph idx="1"/>
          </p:nvPr>
        </p:nvSpPr>
        <p:spPr/>
        <p:txBody>
          <a:bodyPr/>
          <a:lstStyle/>
          <a:p>
            <a:r>
              <a:rPr lang="en-US" dirty="0">
                <a:ea typeface="ヒラギノ角ゴ Pro W3" charset="-128"/>
              </a:rPr>
              <a:t>Net worth and collateral</a:t>
            </a:r>
          </a:p>
          <a:p>
            <a:pPr lvl="1"/>
            <a:r>
              <a:rPr lang="en-US" dirty="0">
                <a:ea typeface="ヒラギノ角ゴ Pro W3" charset="-128"/>
              </a:rPr>
              <a:t>Incentive compatible</a:t>
            </a:r>
          </a:p>
          <a:p>
            <a:r>
              <a:rPr lang="en-US" dirty="0">
                <a:ea typeface="ヒラギノ角ゴ Pro W3" charset="-128"/>
              </a:rPr>
              <a:t>Monitoring and enforcement of restrictive covenants</a:t>
            </a:r>
          </a:p>
          <a:p>
            <a:pPr lvl="1"/>
            <a:r>
              <a:rPr lang="en-US" dirty="0">
                <a:ea typeface="ヒラギノ角ゴ Pro W3" charset="-128"/>
              </a:rPr>
              <a:t>Discourage undesirable behavior</a:t>
            </a:r>
          </a:p>
          <a:p>
            <a:pPr lvl="1"/>
            <a:r>
              <a:rPr lang="en-US" dirty="0">
                <a:ea typeface="ヒラギノ角ゴ Pro W3" charset="-128"/>
              </a:rPr>
              <a:t>Encourage desirable behavior</a:t>
            </a:r>
          </a:p>
          <a:p>
            <a:pPr lvl="1"/>
            <a:r>
              <a:rPr lang="en-US" dirty="0">
                <a:ea typeface="ヒラギノ角ゴ Pro W3" charset="-128"/>
              </a:rPr>
              <a:t>Keep collateral valuable</a:t>
            </a:r>
          </a:p>
          <a:p>
            <a:pPr lvl="1"/>
            <a:r>
              <a:rPr lang="en-US" dirty="0">
                <a:ea typeface="ヒラギノ角ゴ Pro W3" charset="-128"/>
              </a:rPr>
              <a:t>Provide information</a:t>
            </a:r>
          </a:p>
          <a:p>
            <a:r>
              <a:rPr lang="en-US" dirty="0">
                <a:ea typeface="ヒラギノ角ゴ Pro W3" charset="-128"/>
              </a:rPr>
              <a:t>Financial intermediation</a:t>
            </a:r>
          </a:p>
          <a:p>
            <a:pPr lvl="1"/>
            <a:r>
              <a:rPr lang="en-US" dirty="0">
                <a:ea typeface="ヒラギノ角ゴ Pro W3" charset="-128"/>
              </a:rPr>
              <a:t>Facts 3 &amp; 4</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Table 1 Asymmetric Information Problems and Tools to Solve </a:t>
            </a:r>
            <a:r>
              <a:rPr lang="en-US" dirty="0" smtClean="0"/>
              <a:t>Them</a:t>
            </a:r>
            <a:r>
              <a:rPr lang="en-US" b="0" dirty="0">
                <a:ea typeface="ヒラギノ角ゴ Pro W3" charset="-128"/>
              </a:rPr>
              <a:t> </a:t>
            </a:r>
            <a:r>
              <a:rPr lang="en-US" sz="2000" b="0" dirty="0">
                <a:ea typeface="ヒラギノ角ゴ Pro W3" charset="-128"/>
              </a:rPr>
              <a:t>(1 of 2)</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58688145"/>
              </p:ext>
            </p:extLst>
          </p:nvPr>
        </p:nvGraphicFramePr>
        <p:xfrm>
          <a:off x="289560" y="1605280"/>
          <a:ext cx="8564880" cy="4414520"/>
        </p:xfrm>
        <a:graphic>
          <a:graphicData uri="http://schemas.openxmlformats.org/drawingml/2006/table">
            <a:tbl>
              <a:tblPr firstRow="1">
                <a:tableStyleId>{2D5ABB26-0587-4C30-8999-92F81FD0307C}</a:tableStyleId>
              </a:tblPr>
              <a:tblGrid>
                <a:gridCol w="2819400">
                  <a:extLst>
                    <a:ext uri="{9D8B030D-6E8A-4147-A177-3AD203B41FA5}">
                      <a16:colId xmlns:a16="http://schemas.microsoft.com/office/drawing/2014/main" xmlns="" val="20000"/>
                    </a:ext>
                  </a:extLst>
                </a:gridCol>
                <a:gridCol w="3962400">
                  <a:extLst>
                    <a:ext uri="{9D8B030D-6E8A-4147-A177-3AD203B41FA5}">
                      <a16:colId xmlns:a16="http://schemas.microsoft.com/office/drawing/2014/main" xmlns="" val="20001"/>
                    </a:ext>
                  </a:extLst>
                </a:gridCol>
                <a:gridCol w="1783080">
                  <a:extLst>
                    <a:ext uri="{9D8B030D-6E8A-4147-A177-3AD203B41FA5}">
                      <a16:colId xmlns:a16="http://schemas.microsoft.com/office/drawing/2014/main" xmlns="" val="20002"/>
                    </a:ext>
                  </a:extLst>
                </a:gridCol>
              </a:tblGrid>
              <a:tr h="370840">
                <a:tc>
                  <a:txBody>
                    <a:bodyPr/>
                    <a:lstStyle/>
                    <a:p>
                      <a:r>
                        <a:rPr lang="en-US" sz="1600" b="1" i="0" u="none" strike="noStrike" kern="1200" baseline="0" dirty="0" smtClean="0">
                          <a:solidFill>
                            <a:schemeClr val="tx1"/>
                          </a:solidFill>
                          <a:latin typeface="+mn-lt"/>
                          <a:ea typeface="+mn-ea"/>
                          <a:cs typeface="+mn-cs"/>
                        </a:rPr>
                        <a:t>Asymmetric Information Problem</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i="0" u="none" strike="noStrike" kern="1200" baseline="0" dirty="0" smtClean="0">
                          <a:solidFill>
                            <a:schemeClr val="tx1"/>
                          </a:solidFill>
                          <a:latin typeface="+mn-lt"/>
                          <a:ea typeface="+mn-ea"/>
                          <a:cs typeface="+mn-cs"/>
                        </a:rPr>
                        <a:t>Tools to Solve It</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i="0" u="none" strike="noStrike" kern="1200" baseline="0" dirty="0" smtClean="0">
                          <a:solidFill>
                            <a:schemeClr val="tx1"/>
                          </a:solidFill>
                          <a:latin typeface="+mn-lt"/>
                          <a:ea typeface="+mn-ea"/>
                          <a:cs typeface="+mn-cs"/>
                        </a:rPr>
                        <a:t>Explains Fact Number</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r>
                        <a:rPr lang="en-US" sz="1600" b="0" i="0" u="none" strike="noStrike" kern="1200" baseline="0" dirty="0" smtClean="0">
                          <a:solidFill>
                            <a:schemeClr val="tx1"/>
                          </a:solidFill>
                          <a:latin typeface="+mn-lt"/>
                          <a:ea typeface="+mn-ea"/>
                          <a:cs typeface="+mn-cs"/>
                        </a:rPr>
                        <a:t>Adverse selection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Private production and sale of information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1, 2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r>
                        <a:rPr lang="en-US" sz="160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Government regulation to increase information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r>
                        <a:rPr lang="en-US" sz="160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Financial intermediation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3, 4, 6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70840">
                <a:tc>
                  <a:txBody>
                    <a:bodyPr/>
                    <a:lstStyle/>
                    <a:p>
                      <a:r>
                        <a:rPr lang="en-US" sz="1600" dirty="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Collateral and net worth</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70840">
                <a:tc>
                  <a:txBody>
                    <a:bodyPr/>
                    <a:lstStyle/>
                    <a:p>
                      <a:r>
                        <a:rPr lang="en-US" sz="1600" b="0" i="0" u="none" strike="noStrike" kern="1200" baseline="0" dirty="0" smtClean="0">
                          <a:solidFill>
                            <a:schemeClr val="tx1"/>
                          </a:solidFill>
                          <a:latin typeface="+mn-lt"/>
                          <a:ea typeface="+mn-ea"/>
                          <a:cs typeface="+mn-cs"/>
                        </a:rPr>
                        <a:t>Moral hazard in equity contracts (principal–agent problem)</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Production of information: monitoring</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70840">
                <a:tc>
                  <a:txBody>
                    <a:bodyPr/>
                    <a:lstStyle/>
                    <a:p>
                      <a:r>
                        <a:rPr lang="en-US" sz="160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Government regulation to increase information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370840">
                <a:tc>
                  <a:txBody>
                    <a:bodyPr/>
                    <a:lstStyle/>
                    <a:p>
                      <a:r>
                        <a:rPr lang="en-US" sz="160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Financial intermediation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370840">
                <a:tc>
                  <a:txBody>
                    <a:bodyPr/>
                    <a:lstStyle/>
                    <a:p>
                      <a:r>
                        <a:rPr lang="en-US" sz="1600" dirty="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Debt contracts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Table 1 Asymmetric Information Problems and Tools to Solve </a:t>
            </a:r>
            <a:r>
              <a:rPr lang="en-US" dirty="0" smtClean="0"/>
              <a:t>Them</a:t>
            </a:r>
            <a:r>
              <a:rPr lang="en-US" b="0" dirty="0">
                <a:ea typeface="ヒラギノ角ゴ Pro W3" charset="-128"/>
              </a:rPr>
              <a:t> </a:t>
            </a:r>
            <a:r>
              <a:rPr lang="en-US" sz="2000" b="0" dirty="0" smtClean="0">
                <a:ea typeface="ヒラギノ角ゴ Pro W3" charset="-128"/>
              </a:rPr>
              <a:t>(2 </a:t>
            </a:r>
            <a:r>
              <a:rPr lang="en-US" sz="2000" b="0" dirty="0">
                <a:ea typeface="ヒラギノ角ゴ Pro W3" charset="-128"/>
              </a:rPr>
              <a:t>of 2)</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45452250"/>
              </p:ext>
            </p:extLst>
          </p:nvPr>
        </p:nvGraphicFramePr>
        <p:xfrm>
          <a:off x="289560" y="1605280"/>
          <a:ext cx="8564880" cy="2108200"/>
        </p:xfrm>
        <a:graphic>
          <a:graphicData uri="http://schemas.openxmlformats.org/drawingml/2006/table">
            <a:tbl>
              <a:tblPr firstRow="1">
                <a:tableStyleId>{2D5ABB26-0587-4C30-8999-92F81FD0307C}</a:tableStyleId>
              </a:tblPr>
              <a:tblGrid>
                <a:gridCol w="2819400">
                  <a:extLst>
                    <a:ext uri="{9D8B030D-6E8A-4147-A177-3AD203B41FA5}">
                      <a16:colId xmlns:a16="http://schemas.microsoft.com/office/drawing/2014/main" xmlns="" val="20000"/>
                    </a:ext>
                  </a:extLst>
                </a:gridCol>
                <a:gridCol w="3962400">
                  <a:extLst>
                    <a:ext uri="{9D8B030D-6E8A-4147-A177-3AD203B41FA5}">
                      <a16:colId xmlns:a16="http://schemas.microsoft.com/office/drawing/2014/main" xmlns="" val="20001"/>
                    </a:ext>
                  </a:extLst>
                </a:gridCol>
                <a:gridCol w="1783080">
                  <a:extLst>
                    <a:ext uri="{9D8B030D-6E8A-4147-A177-3AD203B41FA5}">
                      <a16:colId xmlns:a16="http://schemas.microsoft.com/office/drawing/2014/main" xmlns="" val="20002"/>
                    </a:ext>
                  </a:extLst>
                </a:gridCol>
              </a:tblGrid>
              <a:tr h="370840">
                <a:tc>
                  <a:txBody>
                    <a:bodyPr/>
                    <a:lstStyle/>
                    <a:p>
                      <a:r>
                        <a:rPr lang="en-US" sz="1600" b="1" i="0" u="none" strike="noStrike" kern="1200" baseline="0" dirty="0" smtClean="0">
                          <a:solidFill>
                            <a:schemeClr val="tx1"/>
                          </a:solidFill>
                          <a:latin typeface="+mn-lt"/>
                          <a:ea typeface="+mn-ea"/>
                          <a:cs typeface="+mn-cs"/>
                        </a:rPr>
                        <a:t>Asymmetric Information Problem</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i="0" u="none" strike="noStrike" kern="1200" baseline="0" dirty="0" smtClean="0">
                          <a:solidFill>
                            <a:schemeClr val="tx1"/>
                          </a:solidFill>
                          <a:latin typeface="+mn-lt"/>
                          <a:ea typeface="+mn-ea"/>
                          <a:cs typeface="+mn-cs"/>
                        </a:rPr>
                        <a:t>Tools to Solve It</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i="0" u="none" strike="noStrike" kern="1200" baseline="0" dirty="0" smtClean="0">
                          <a:solidFill>
                            <a:schemeClr val="tx1"/>
                          </a:solidFill>
                          <a:latin typeface="+mn-lt"/>
                          <a:ea typeface="+mn-ea"/>
                          <a:cs typeface="+mn-cs"/>
                        </a:rPr>
                        <a:t>Explains Fact Number</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r>
                        <a:rPr lang="en-US" sz="1600" b="0" i="0" u="none" strike="noStrike" kern="1200" baseline="0" dirty="0" smtClean="0">
                          <a:solidFill>
                            <a:schemeClr val="tx1"/>
                          </a:solidFill>
                          <a:latin typeface="+mn-lt"/>
                          <a:ea typeface="+mn-ea"/>
                          <a:cs typeface="+mn-cs"/>
                        </a:rPr>
                        <a:t>Moral hazard in debt contracts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Collateral and net worth</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6, 7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70840">
                <a:tc>
                  <a:txBody>
                    <a:bodyPr/>
                    <a:lstStyle/>
                    <a:p>
                      <a:r>
                        <a:rPr lang="en-US" sz="1600" dirty="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Monitoring and enforcement of restrictive covenants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70840">
                <a:tc>
                  <a:txBody>
                    <a:bodyPr/>
                    <a:lstStyle/>
                    <a:p>
                      <a:r>
                        <a:rPr lang="en-US" sz="1600" dirty="0" smtClean="0">
                          <a:solidFill>
                            <a:schemeClr val="bg1"/>
                          </a:solidFill>
                        </a:rPr>
                        <a:t>Blank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Financial intermediation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i="0" u="none" strike="noStrike" kern="1200" baseline="0" dirty="0" smtClean="0">
                          <a:solidFill>
                            <a:schemeClr val="tx1"/>
                          </a:solidFill>
                          <a:latin typeface="+mn-lt"/>
                          <a:ea typeface="+mn-ea"/>
                          <a:cs typeface="+mn-cs"/>
                        </a:rPr>
                        <a:t>3, 4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5" name="Content Placeholder 4"/>
          <p:cNvSpPr>
            <a:spLocks noGrp="1"/>
          </p:cNvSpPr>
          <p:nvPr>
            <p:ph idx="13"/>
          </p:nvPr>
        </p:nvSpPr>
        <p:spPr>
          <a:xfrm>
            <a:off x="457200" y="3924300"/>
            <a:ext cx="8229600" cy="2293620"/>
          </a:xfrm>
        </p:spPr>
        <p:txBody>
          <a:bodyPr/>
          <a:lstStyle/>
          <a:p>
            <a:pPr marL="0" indent="0">
              <a:spcBef>
                <a:spcPts val="600"/>
              </a:spcBef>
              <a:buNone/>
            </a:pPr>
            <a:r>
              <a:rPr lang="en-US" sz="1200" i="1" dirty="0"/>
              <a:t>Note: </a:t>
            </a:r>
            <a:r>
              <a:rPr lang="en-US" sz="1200" dirty="0"/>
              <a:t>List of facts:</a:t>
            </a:r>
          </a:p>
          <a:p>
            <a:pPr marL="0" indent="0">
              <a:spcBef>
                <a:spcPts val="600"/>
              </a:spcBef>
              <a:buNone/>
            </a:pPr>
            <a:r>
              <a:rPr lang="en-US" sz="1200" dirty="0"/>
              <a:t>1. Stocks are not the most important source of external financing.</a:t>
            </a:r>
          </a:p>
          <a:p>
            <a:pPr marL="0" indent="0">
              <a:spcBef>
                <a:spcPts val="600"/>
              </a:spcBef>
              <a:buNone/>
            </a:pPr>
            <a:r>
              <a:rPr lang="en-US" sz="1200" dirty="0"/>
              <a:t>2. Marketable securities are not the primary source of financing.</a:t>
            </a:r>
          </a:p>
          <a:p>
            <a:pPr marL="0" indent="0">
              <a:spcBef>
                <a:spcPts val="600"/>
              </a:spcBef>
              <a:buNone/>
            </a:pPr>
            <a:r>
              <a:rPr lang="en-US" sz="1200" dirty="0"/>
              <a:t>3. Indirect finance is more important than direct finance.</a:t>
            </a:r>
          </a:p>
          <a:p>
            <a:pPr marL="0" indent="0">
              <a:spcBef>
                <a:spcPts val="600"/>
              </a:spcBef>
              <a:buNone/>
            </a:pPr>
            <a:r>
              <a:rPr lang="en-US" sz="1200" dirty="0"/>
              <a:t>4. Banks are the most important source of external funds.</a:t>
            </a:r>
          </a:p>
          <a:p>
            <a:pPr marL="0" indent="0">
              <a:spcBef>
                <a:spcPts val="600"/>
              </a:spcBef>
              <a:buNone/>
            </a:pPr>
            <a:r>
              <a:rPr lang="en-US" sz="1200" dirty="0"/>
              <a:t>5. The financial system is heavily regulated.</a:t>
            </a:r>
          </a:p>
          <a:p>
            <a:pPr marL="0" indent="0">
              <a:spcBef>
                <a:spcPts val="600"/>
              </a:spcBef>
              <a:buNone/>
            </a:pPr>
            <a:r>
              <a:rPr lang="en-US" sz="1200" dirty="0"/>
              <a:t>6. Only large, well-established firms have access to securities markets.</a:t>
            </a:r>
          </a:p>
          <a:p>
            <a:pPr marL="0" indent="0">
              <a:spcBef>
                <a:spcPts val="600"/>
              </a:spcBef>
              <a:buNone/>
            </a:pPr>
            <a:r>
              <a:rPr lang="en-US" sz="1200" dirty="0"/>
              <a:t>7. Collateral is prevalent in debt contracts.</a:t>
            </a:r>
          </a:p>
          <a:p>
            <a:pPr marL="0" indent="0">
              <a:spcBef>
                <a:spcPts val="600"/>
              </a:spcBef>
              <a:buNone/>
            </a:pPr>
            <a:r>
              <a:rPr lang="en-US" sz="1200" dirty="0"/>
              <a:t>8. Debt contracts have numerous restrictive covenants.</a:t>
            </a:r>
          </a:p>
        </p:txBody>
      </p:sp>
    </p:spTree>
    <p:extLst>
      <p:ext uri="{BB962C8B-B14F-4D97-AF65-F5344CB8AC3E}">
        <p14:creationId xmlns:p14="http://schemas.microsoft.com/office/powerpoint/2010/main" val="1155838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Financial Development and Economic </a:t>
            </a:r>
            <a:r>
              <a:rPr lang="en-US" dirty="0" smtClean="0"/>
              <a:t>Growth</a:t>
            </a:r>
            <a:r>
              <a:rPr lang="en-US" b="0" dirty="0">
                <a:ea typeface="ヒラギノ角ゴ Pro W3" charset="-128"/>
              </a:rPr>
              <a:t> </a:t>
            </a:r>
            <a:r>
              <a:rPr lang="en-US" sz="2000" b="0" dirty="0">
                <a:ea typeface="ヒラギノ角ゴ Pro W3" charset="-128"/>
              </a:rPr>
              <a:t>(1 of 2)</a:t>
            </a:r>
            <a:endParaRPr lang="en-US" dirty="0"/>
          </a:p>
        </p:txBody>
      </p:sp>
      <p:sp>
        <p:nvSpPr>
          <p:cNvPr id="3" name="Content Placeholder 2"/>
          <p:cNvSpPr>
            <a:spLocks noGrp="1"/>
          </p:cNvSpPr>
          <p:nvPr>
            <p:ph idx="1"/>
          </p:nvPr>
        </p:nvSpPr>
        <p:spPr/>
        <p:txBody>
          <a:bodyPr/>
          <a:lstStyle/>
          <a:p>
            <a:r>
              <a:rPr lang="en-US" i="1" dirty="0">
                <a:ea typeface="ヒラギノ角ゴ Pro W3" charset="-128"/>
              </a:rPr>
              <a:t>Financial repression </a:t>
            </a:r>
            <a:r>
              <a:rPr lang="en-US" dirty="0">
                <a:ea typeface="ヒラギノ角ゴ Pro W3" charset="-128"/>
              </a:rPr>
              <a:t>created by an institutional environment is characterized by:</a:t>
            </a:r>
          </a:p>
          <a:p>
            <a:pPr lvl="1"/>
            <a:r>
              <a:rPr lang="en-US" dirty="0">
                <a:ea typeface="ヒラギノ角ゴ Pro W3" charset="-128"/>
              </a:rPr>
              <a:t>Poor system of property rights (unable to use collateral efficiently)</a:t>
            </a:r>
          </a:p>
          <a:p>
            <a:pPr lvl="1"/>
            <a:r>
              <a:rPr lang="en-US" dirty="0">
                <a:ea typeface="ヒラギノ角ゴ Pro W3" charset="-128"/>
              </a:rPr>
              <a:t>Poor legal system (difficult for lenders to enforce restrictive covenants)</a:t>
            </a:r>
          </a:p>
          <a:p>
            <a:pPr lvl="1"/>
            <a:r>
              <a:rPr lang="en-US" dirty="0">
                <a:ea typeface="ヒラギノ角ゴ Pro W3" charset="-128"/>
              </a:rPr>
              <a:t>Weak accounting standards (less access to good information)</a:t>
            </a:r>
          </a:p>
          <a:p>
            <a:pPr lvl="1"/>
            <a:r>
              <a:rPr lang="en-US" dirty="0">
                <a:ea typeface="ヒラギノ角ゴ Pro W3" charset="-128"/>
              </a:rPr>
              <a:t>Government intervention through directed credit programs and </a:t>
            </a:r>
            <a:r>
              <a:rPr lang="en-US" dirty="0" smtClean="0">
                <a:ea typeface="ヒラギノ角ゴ Pro W3" charset="-128"/>
              </a:rPr>
              <a:t>state-owned </a:t>
            </a:r>
            <a:r>
              <a:rPr lang="en-US" dirty="0">
                <a:ea typeface="ヒラギノ角ゴ Pro W3" charset="-128"/>
              </a:rPr>
              <a:t>banks (less incentive to proper channel funds to its most productive use)</a:t>
            </a:r>
            <a:endParaRPr lang="en-US" dirty="0"/>
          </a:p>
        </p:txBody>
      </p:sp>
    </p:spTree>
    <p:extLst>
      <p:ext uri="{BB962C8B-B14F-4D97-AF65-F5344CB8AC3E}">
        <p14:creationId xmlns:p14="http://schemas.microsoft.com/office/powerpoint/2010/main" val="458924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Financial Development and Economic </a:t>
            </a:r>
            <a:r>
              <a:rPr lang="en-US" dirty="0" smtClean="0"/>
              <a:t>Growth</a:t>
            </a:r>
            <a:r>
              <a:rPr lang="en-US" b="0" dirty="0">
                <a:ea typeface="ヒラギノ角ゴ Pro W3" charset="-128"/>
              </a:rPr>
              <a:t> </a:t>
            </a:r>
            <a:r>
              <a:rPr lang="en-US" sz="2000" b="0" dirty="0" smtClean="0">
                <a:ea typeface="ヒラギノ角ゴ Pro W3" charset="-128"/>
              </a:rPr>
              <a:t>(2 </a:t>
            </a:r>
            <a:r>
              <a:rPr lang="en-US" sz="2000" b="0" dirty="0">
                <a:ea typeface="ヒラギノ角ゴ Pro W3" charset="-128"/>
              </a:rPr>
              <a:t>of 2)</a:t>
            </a:r>
            <a:endParaRPr lang="en-US" dirty="0"/>
          </a:p>
        </p:txBody>
      </p:sp>
      <p:sp>
        <p:nvSpPr>
          <p:cNvPr id="3" name="Content Placeholder 2"/>
          <p:cNvSpPr>
            <a:spLocks noGrp="1"/>
          </p:cNvSpPr>
          <p:nvPr>
            <p:ph idx="1"/>
          </p:nvPr>
        </p:nvSpPr>
        <p:spPr/>
        <p:txBody>
          <a:bodyPr/>
          <a:lstStyle/>
          <a:p>
            <a:r>
              <a:rPr lang="en-US" dirty="0">
                <a:ea typeface="ヒラギノ角ゴ Pro W3" charset="-128"/>
              </a:rPr>
              <a:t>The financial systems in developing and transition countries face several difficulties that keep them from operating efficiently.</a:t>
            </a:r>
          </a:p>
          <a:p>
            <a:r>
              <a:rPr lang="en-US" dirty="0">
                <a:ea typeface="ヒラギノ角ゴ Pro W3" charset="-128"/>
              </a:rPr>
              <a:t>In many developing countries, the system of property rights (the rule of law, constraints on government expropriation, absence of corruption) functions poorly, making it hard to use these two tools effectively.</a:t>
            </a:r>
            <a:endParaRPr lang="en-US" dirty="0"/>
          </a:p>
        </p:txBody>
      </p:sp>
    </p:spTree>
    <p:extLst>
      <p:ext uri="{BB962C8B-B14F-4D97-AF65-F5344CB8AC3E}">
        <p14:creationId xmlns:p14="http://schemas.microsoft.com/office/powerpoint/2010/main" val="278705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The Tyranny of Collateral</a:t>
            </a:r>
            <a:endParaRPr lang="en-US" dirty="0"/>
          </a:p>
        </p:txBody>
      </p:sp>
      <p:sp>
        <p:nvSpPr>
          <p:cNvPr id="3" name="Content Placeholder 2"/>
          <p:cNvSpPr>
            <a:spLocks noGrp="1"/>
          </p:cNvSpPr>
          <p:nvPr>
            <p:ph idx="1"/>
          </p:nvPr>
        </p:nvSpPr>
        <p:spPr/>
        <p:txBody>
          <a:bodyPr/>
          <a:lstStyle/>
          <a:p>
            <a:pPr marL="0" indent="0">
              <a:buNone/>
            </a:pPr>
            <a:r>
              <a:rPr lang="en-US" dirty="0">
                <a:ea typeface="ヒラギノ角ゴ Pro W3" charset="-128"/>
              </a:rPr>
              <a:t>To use property, such as land or capital, as collateral, a person must legally own it. Unfortunately, it is extremely expensive and time-consuming for the poor in developing countries to make their ownership of property legal.</a:t>
            </a:r>
          </a:p>
          <a:p>
            <a:pPr marL="0" indent="0">
              <a:buNone/>
            </a:pPr>
            <a:r>
              <a:rPr lang="en-US" dirty="0">
                <a:ea typeface="ヒラギノ角ゴ Pro W3" charset="-128"/>
              </a:rPr>
              <a:t>When the financial system is unable to use collateral effectively, the adverse selection problem worsens because the lender needs even more information about the quality of the borrower in order to distinguish a good loan from a bad one. Little lending will take place, especially in transactions that involve collateral, such as mortgages.</a:t>
            </a:r>
            <a:endParaRPr lang="en-US" dirty="0"/>
          </a:p>
        </p:txBody>
      </p:sp>
    </p:spTree>
    <p:extLst>
      <p:ext uri="{BB962C8B-B14F-4D97-AF65-F5344CB8AC3E}">
        <p14:creationId xmlns:p14="http://schemas.microsoft.com/office/powerpoint/2010/main" val="246143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Learning </a:t>
            </a:r>
            <a:r>
              <a:rPr lang="en-US" dirty="0" smtClean="0">
                <a:ea typeface="ヒラギノ角ゴ Pro W3" charset="-128"/>
              </a:rPr>
              <a:t>Objectives</a:t>
            </a:r>
            <a:endParaRPr lang="en-US" b="0" dirty="0"/>
          </a:p>
        </p:txBody>
      </p:sp>
      <p:sp>
        <p:nvSpPr>
          <p:cNvPr id="3" name="Content Placeholder 2"/>
          <p:cNvSpPr>
            <a:spLocks noGrp="1"/>
          </p:cNvSpPr>
          <p:nvPr>
            <p:ph idx="1"/>
          </p:nvPr>
        </p:nvSpPr>
        <p:spPr/>
        <p:txBody>
          <a:bodyPr/>
          <a:lstStyle/>
          <a:p>
            <a:r>
              <a:rPr lang="en-US" sz="2000" dirty="0">
                <a:ea typeface="ヒラギノ角ゴ Pro W3" charset="-128"/>
              </a:rPr>
              <a:t>Identify eight basic facts about the global financial system.</a:t>
            </a:r>
          </a:p>
          <a:p>
            <a:r>
              <a:rPr lang="en-US" sz="2000" dirty="0">
                <a:ea typeface="ヒラギノ角ゴ Pro W3" charset="-128"/>
              </a:rPr>
              <a:t>Summarize how transaction costs affect financial intermediaries.</a:t>
            </a:r>
          </a:p>
          <a:p>
            <a:r>
              <a:rPr lang="en-US" sz="2000" dirty="0">
                <a:ea typeface="ヒラギノ角ゴ Pro W3" charset="-128"/>
              </a:rPr>
              <a:t>Describe why asymmetric information leads to adverse selection and moral hazard.</a:t>
            </a:r>
          </a:p>
          <a:p>
            <a:r>
              <a:rPr lang="en-US" sz="2000" dirty="0">
                <a:ea typeface="ヒラギノ角ゴ Pro W3" charset="-128"/>
              </a:rPr>
              <a:t>Recognize adverse selection and summarize the ways in which they can be reduced</a:t>
            </a:r>
            <a:r>
              <a:rPr lang="en-US" sz="2000" dirty="0" smtClean="0">
                <a:ea typeface="ヒラギノ角ゴ Pro W3" charset="-128"/>
              </a:rPr>
              <a:t>.</a:t>
            </a:r>
          </a:p>
          <a:p>
            <a:r>
              <a:rPr lang="en-US" sz="2000" dirty="0">
                <a:ea typeface="ヒラギノ角ゴ Pro W3" charset="-128"/>
              </a:rPr>
              <a:t>Recognize the principal-agent problem arising from moral hazard in equity contracts and summarize the methods for reducing it.</a:t>
            </a:r>
          </a:p>
          <a:p>
            <a:r>
              <a:rPr lang="en-US" sz="2000" dirty="0">
                <a:ea typeface="ヒラギノ角ゴ Pro W3" charset="-128"/>
              </a:rPr>
              <a:t>Summarize the methods used to reduce moral hazard in debt contracts.</a:t>
            </a:r>
            <a:endParaRPr lang="en-US" sz="2000" dirty="0"/>
          </a:p>
          <a:p>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Figure 1 Sources of External Funds for Nonfinancial Businesses: A Comparison of the United States with Germany, Japan, and Canada</a:t>
            </a:r>
          </a:p>
        </p:txBody>
      </p:sp>
      <p:pic>
        <p:nvPicPr>
          <p:cNvPr id="5" name="Picture 2" descr="The vertical axis is labeled &quot;Percent&quot; and ranges from 0 to 100 in increments of 10. The horizontal axis lists different categories of sources of external funds for four different countries. The data shown is as follows:&#10;◦ Bank Loans&#10;   ‒ United States: 18 &#10;   ‒ Germany: 76 &#10;   ‒ Japan: 78 &#10;   ‒ Canada: 56&#10;◦ Nonbank Loans&#10;   ‒ United States: 38 &#10;   ‒ Germany: 10 &#10;   ‒ Japan: 8 &#10;   ‒ Canada: 18 &#10;◦ Bonds&#10;   ‒ United States: 32 &#10;   ‒ Germany: 7&#10;   ‒ Japan: 9 &#10;   ‒ Canada: 15 &#10;◦ Stock&#10;   ‒ United States: 11 &#10;   ‒ Germany: 8 &#10;   ‒ Japan: 5 &#10;   ‒ Canada: 12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7008" y="1520705"/>
            <a:ext cx="6793992" cy="381329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5562600"/>
            <a:ext cx="8229600" cy="639763"/>
          </a:xfrm>
        </p:spPr>
        <p:txBody>
          <a:bodyPr/>
          <a:lstStyle/>
          <a:p>
            <a:pPr marL="0" indent="0">
              <a:buNone/>
            </a:pPr>
            <a:r>
              <a:rPr lang="en-US" sz="1200" i="1" dirty="0"/>
              <a:t>Source: Andreas </a:t>
            </a:r>
            <a:r>
              <a:rPr lang="en-US" sz="1200" i="1" dirty="0" err="1"/>
              <a:t>Hackethal</a:t>
            </a:r>
            <a:r>
              <a:rPr lang="en-US" sz="1200" i="1" dirty="0"/>
              <a:t> and </a:t>
            </a:r>
            <a:r>
              <a:rPr lang="en-US" sz="1200" i="1" dirty="0" err="1"/>
              <a:t>Reinhard</a:t>
            </a:r>
            <a:r>
              <a:rPr lang="en-US" sz="1200" i="1" dirty="0"/>
              <a:t> H. Schmidt, “Financing Patterns: Measurement Concepts and Empirical Results,” Johann </a:t>
            </a:r>
            <a:r>
              <a:rPr lang="en-US" sz="1200" dirty="0"/>
              <a:t>Wolfgang Goethe-</a:t>
            </a:r>
            <a:r>
              <a:rPr lang="en-US" sz="1200" dirty="0" err="1"/>
              <a:t>Universitat</a:t>
            </a:r>
            <a:r>
              <a:rPr lang="en-US" sz="1200" dirty="0"/>
              <a:t> Working Paper No. 125, January 2004. The data are from 1970–2000 and are gross flows as percentage of the total, not including trade and other credit data, which are not available.</a:t>
            </a:r>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t>
            </a:r>
            <a:r>
              <a:rPr lang="en-US" dirty="0" smtClean="0"/>
              <a:t>About </a:t>
            </a:r>
            <a:r>
              <a:rPr lang="en-US" dirty="0"/>
              <a:t>Financial Structure Throughout the </a:t>
            </a:r>
            <a:r>
              <a:rPr lang="en-US" dirty="0" smtClean="0"/>
              <a:t>World</a:t>
            </a:r>
            <a:r>
              <a:rPr lang="en-US" b="0" dirty="0">
                <a:ea typeface="ヒラギノ角ゴ Pro W3" charset="-128"/>
              </a:rPr>
              <a:t> </a:t>
            </a:r>
            <a:r>
              <a:rPr lang="en-US" sz="2000" b="0" dirty="0" smtClean="0">
                <a:ea typeface="ヒラギノ角ゴ Pro W3" charset="-128"/>
              </a:rPr>
              <a:t>(1 </a:t>
            </a:r>
            <a:r>
              <a:rPr lang="en-US" sz="2000" b="0" dirty="0">
                <a:ea typeface="ヒラギノ角ゴ Pro W3" charset="-128"/>
              </a:rPr>
              <a:t>of 2</a:t>
            </a:r>
            <a:r>
              <a:rPr lang="en-US" sz="2000" b="0" dirty="0" smtClean="0">
                <a:ea typeface="ヒラギノ角ゴ Pro W3" charset="-128"/>
              </a:rPr>
              <a:t>)</a:t>
            </a:r>
            <a:endParaRPr lang="en-US" dirty="0"/>
          </a:p>
        </p:txBody>
      </p:sp>
      <p:sp>
        <p:nvSpPr>
          <p:cNvPr id="3" name="Content Placeholder 2"/>
          <p:cNvSpPr>
            <a:spLocks noGrp="1"/>
          </p:cNvSpPr>
          <p:nvPr>
            <p:ph idx="1"/>
          </p:nvPr>
        </p:nvSpPr>
        <p:spPr/>
        <p:txBody>
          <a:bodyPr/>
          <a:lstStyle/>
          <a:p>
            <a:pPr marL="533400" indent="-533400">
              <a:buFontTx/>
              <a:buAutoNum type="arabicPeriod"/>
            </a:pPr>
            <a:r>
              <a:rPr lang="en-US" dirty="0">
                <a:ea typeface="ヒラギノ角ゴ Pro W3" charset="-128"/>
              </a:rPr>
              <a:t>Stocks are not the most important sources of external financing for businesses.</a:t>
            </a:r>
          </a:p>
          <a:p>
            <a:pPr marL="533400" indent="-533400">
              <a:buFontTx/>
              <a:buAutoNum type="arabicPeriod"/>
            </a:pPr>
            <a:r>
              <a:rPr lang="en-US" dirty="0">
                <a:ea typeface="ヒラギノ角ゴ Pro W3" charset="-128"/>
              </a:rPr>
              <a:t>Issuing marketable debt and equity securities is not the primary way in which businesses finance their operations.</a:t>
            </a:r>
          </a:p>
          <a:p>
            <a:pPr marL="533400" indent="-533400">
              <a:buFontTx/>
              <a:buAutoNum type="arabicPeriod"/>
            </a:pPr>
            <a:r>
              <a:rPr lang="en-US" dirty="0">
                <a:ea typeface="ヒラギノ角ゴ Pro W3" charset="-128"/>
              </a:rPr>
              <a:t>Indirect finance is many times more important than direct finance</a:t>
            </a:r>
          </a:p>
          <a:p>
            <a:pPr marL="533400" indent="-533400">
              <a:buFontTx/>
              <a:buAutoNum type="arabicPeriod"/>
            </a:pPr>
            <a:r>
              <a:rPr lang="en-US" dirty="0">
                <a:ea typeface="ヒラギノ角ゴ Pro W3" charset="-128"/>
              </a:rPr>
              <a:t>Financial intermediaries, particularly banks, are the most important source of external funds used to finance businesses.</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t>
            </a:r>
            <a:r>
              <a:rPr lang="en-US" dirty="0" smtClean="0"/>
              <a:t>About </a:t>
            </a:r>
            <a:r>
              <a:rPr lang="en-US" dirty="0"/>
              <a:t>Financial Structure Throughout the </a:t>
            </a:r>
            <a:r>
              <a:rPr lang="en-US" dirty="0" smtClean="0"/>
              <a:t>World</a:t>
            </a:r>
            <a:r>
              <a:rPr lang="en-US" b="0" dirty="0">
                <a:ea typeface="ヒラギノ角ゴ Pro W3" charset="-128"/>
              </a:rPr>
              <a:t> </a:t>
            </a:r>
            <a:r>
              <a:rPr lang="en-US" sz="2000" b="0" dirty="0" smtClean="0">
                <a:ea typeface="ヒラギノ角ゴ Pro W3" charset="-128"/>
              </a:rPr>
              <a:t>(2 </a:t>
            </a:r>
            <a:r>
              <a:rPr lang="en-US" sz="2000" b="0" dirty="0">
                <a:ea typeface="ヒラギノ角ゴ Pro W3" charset="-128"/>
              </a:rPr>
              <a:t>of 2</a:t>
            </a:r>
            <a:r>
              <a:rPr lang="en-US" sz="2000" b="0" dirty="0" smtClean="0">
                <a:ea typeface="ヒラギノ角ゴ Pro W3" charset="-128"/>
              </a:rPr>
              <a:t>)</a:t>
            </a:r>
            <a:endParaRPr lang="en-US" dirty="0"/>
          </a:p>
        </p:txBody>
      </p:sp>
      <p:sp>
        <p:nvSpPr>
          <p:cNvPr id="3" name="Content Placeholder 2"/>
          <p:cNvSpPr>
            <a:spLocks noGrp="1"/>
          </p:cNvSpPr>
          <p:nvPr>
            <p:ph idx="1"/>
          </p:nvPr>
        </p:nvSpPr>
        <p:spPr/>
        <p:txBody>
          <a:bodyPr/>
          <a:lstStyle/>
          <a:p>
            <a:pPr marL="530352" indent="-530352">
              <a:buFontTx/>
              <a:buAutoNum type="arabicPeriod" startAt="5"/>
            </a:pPr>
            <a:r>
              <a:rPr lang="en-US" dirty="0">
                <a:ea typeface="ヒラギノ角ゴ Pro W3" charset="-128"/>
              </a:rPr>
              <a:t>The financial system is among the most heavily regulated sectors of the economy.</a:t>
            </a:r>
          </a:p>
          <a:p>
            <a:pPr marL="530352" indent="-530352">
              <a:buFontTx/>
              <a:buAutoNum type="arabicPeriod" startAt="5"/>
            </a:pPr>
            <a:r>
              <a:rPr lang="en-US" dirty="0">
                <a:ea typeface="ヒラギノ角ゴ Pro W3" charset="-128"/>
              </a:rPr>
              <a:t>Only large, well-established corporations have easy access to securities markets to finance their activities.</a:t>
            </a:r>
          </a:p>
          <a:p>
            <a:pPr marL="530352" indent="-530352">
              <a:buFontTx/>
              <a:buAutoNum type="arabicPeriod" startAt="5"/>
            </a:pPr>
            <a:r>
              <a:rPr lang="en-US" dirty="0">
                <a:ea typeface="ヒラギノ角ゴ Pro W3" charset="-128"/>
              </a:rPr>
              <a:t>Collateral is a prevalent feature of debt contracts for both households and businesses. </a:t>
            </a:r>
          </a:p>
          <a:p>
            <a:pPr marL="530352" indent="-530352">
              <a:buFontTx/>
              <a:buAutoNum type="arabicPeriod" startAt="5"/>
            </a:pPr>
            <a:r>
              <a:rPr lang="en-US" dirty="0">
                <a:ea typeface="ヒラギノ角ゴ Pro W3" charset="-128"/>
              </a:rPr>
              <a:t>Debt contracts are extremely complicated legal documents that place substantial restrictive covenants on borrowers.</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Transaction Costs</a:t>
            </a:r>
            <a:endParaRPr lang="en-US" dirty="0"/>
          </a:p>
        </p:txBody>
      </p:sp>
      <p:sp>
        <p:nvSpPr>
          <p:cNvPr id="3" name="Content Placeholder 2"/>
          <p:cNvSpPr>
            <a:spLocks noGrp="1"/>
          </p:cNvSpPr>
          <p:nvPr>
            <p:ph idx="1"/>
          </p:nvPr>
        </p:nvSpPr>
        <p:spPr/>
        <p:txBody>
          <a:bodyPr/>
          <a:lstStyle/>
          <a:p>
            <a:r>
              <a:rPr lang="en-US" altLang="zh-TW" dirty="0">
                <a:ea typeface="ヒラギノ角ゴ Pro W3" pitchFamily="-84" charset="-128"/>
              </a:rPr>
              <a:t>Making a restricted number of investments limits your ability to carry out diversification</a:t>
            </a:r>
            <a:endParaRPr lang="en-US" dirty="0" smtClean="0">
              <a:ea typeface="ヒラギノ角ゴ Pro W3" charset="-128"/>
            </a:endParaRPr>
          </a:p>
          <a:p>
            <a:r>
              <a:rPr lang="en-US" dirty="0" smtClean="0">
                <a:ea typeface="ヒラギノ角ゴ Pro W3" charset="-128"/>
              </a:rPr>
              <a:t>Bundling investors’ funds together, financial </a:t>
            </a:r>
            <a:r>
              <a:rPr lang="en-US" dirty="0">
                <a:ea typeface="ヒラギノ角ゴ Pro W3" charset="-128"/>
              </a:rPr>
              <a:t>intermediaries have evolved to reduce transaction costs.</a:t>
            </a:r>
          </a:p>
          <a:p>
            <a:pPr lvl="1"/>
            <a:r>
              <a:rPr lang="en-US" dirty="0">
                <a:ea typeface="ヒラギノ角ゴ Pro W3" charset="-128"/>
              </a:rPr>
              <a:t>Economies of scale</a:t>
            </a:r>
          </a:p>
          <a:p>
            <a:pPr lvl="1"/>
            <a:r>
              <a:rPr lang="en-US" dirty="0" smtClean="0">
                <a:ea typeface="ヒラギノ角ゴ Pro W3" charset="-128"/>
              </a:rPr>
              <a:t>Expertise</a:t>
            </a:r>
          </a:p>
          <a:p>
            <a:r>
              <a:rPr lang="en-US" altLang="zh-TW" dirty="0">
                <a:ea typeface="ヒラギノ角ゴ Pro W3" pitchFamily="-84" charset="-128"/>
              </a:rPr>
              <a:t>A mutual fund is a financial intermediary that sells shares to individuals and then invests the proceeds in bonds or stocks</a:t>
            </a:r>
            <a:r>
              <a:rPr lang="en-US" altLang="zh-TW" dirty="0" smtClean="0">
                <a:ea typeface="ヒラギノ角ゴ Pro W3" pitchFamily="-84" charset="-128"/>
              </a:rPr>
              <a:t>.</a:t>
            </a:r>
            <a:endParaRPr lang="en-US" dirty="0" smtClean="0">
              <a:ea typeface="ヒラギノ角ゴ Pro W3" charset="-128"/>
            </a:endParaRPr>
          </a:p>
          <a:p>
            <a:pPr lvl="1"/>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Asymmetric Information: Adverse Selection and Moral Hazard</a:t>
            </a:r>
            <a:endParaRPr lang="en-US" dirty="0"/>
          </a:p>
        </p:txBody>
      </p:sp>
      <p:sp>
        <p:nvSpPr>
          <p:cNvPr id="3" name="Content Placeholder 2"/>
          <p:cNvSpPr>
            <a:spLocks noGrp="1"/>
          </p:cNvSpPr>
          <p:nvPr>
            <p:ph idx="1"/>
          </p:nvPr>
        </p:nvSpPr>
        <p:spPr/>
        <p:txBody>
          <a:bodyPr/>
          <a:lstStyle/>
          <a:p>
            <a:r>
              <a:rPr lang="en-US" dirty="0">
                <a:ea typeface="ヒラギノ角ゴ Pro W3" charset="-128"/>
              </a:rPr>
              <a:t>Adverse selection occurs before a transaction occurs</a:t>
            </a:r>
            <a:r>
              <a:rPr lang="en-US" dirty="0" smtClean="0">
                <a:ea typeface="ヒラギノ角ゴ Pro W3" charset="-128"/>
              </a:rPr>
              <a:t>.</a:t>
            </a:r>
          </a:p>
          <a:p>
            <a:pPr lvl="1"/>
            <a:r>
              <a:rPr lang="en-US" altLang="zh-TW" dirty="0">
                <a:ea typeface="ヒラギノ角ゴ Pro W3" pitchFamily="-84" charset="-128"/>
              </a:rPr>
              <a:t>Big risk-takers are the often most eager to take out a loan ex-ante</a:t>
            </a:r>
            <a:r>
              <a:rPr lang="en-US" altLang="zh-TW" dirty="0" smtClean="0">
                <a:ea typeface="ヒラギノ角ゴ Pro W3" pitchFamily="-84" charset="-128"/>
              </a:rPr>
              <a:t>.</a:t>
            </a:r>
            <a:endParaRPr lang="en-US" dirty="0">
              <a:ea typeface="ヒラギノ角ゴ Pro W3" charset="-128"/>
            </a:endParaRPr>
          </a:p>
          <a:p>
            <a:r>
              <a:rPr lang="en-US" dirty="0">
                <a:ea typeface="ヒラギノ角ゴ Pro W3" charset="-128"/>
              </a:rPr>
              <a:t>Moral hazard arises after the transaction has developed</a:t>
            </a:r>
            <a:r>
              <a:rPr lang="en-US" dirty="0" smtClean="0">
                <a:ea typeface="ヒラギノ角ゴ Pro W3" charset="-128"/>
              </a:rPr>
              <a:t>.</a:t>
            </a:r>
          </a:p>
          <a:p>
            <a:pPr lvl="1"/>
            <a:r>
              <a:rPr lang="en-US" altLang="zh-TW" dirty="0" smtClean="0">
                <a:ea typeface="ヒラギノ角ゴ Pro W3" pitchFamily="-84" charset="-128"/>
              </a:rPr>
              <a:t>Borrowers may engage </a:t>
            </a:r>
            <a:r>
              <a:rPr lang="en-US" altLang="zh-TW" dirty="0">
                <a:ea typeface="ヒラギノ角ゴ Pro W3" pitchFamily="-84" charset="-128"/>
              </a:rPr>
              <a:t>in risk-taking activities ex-post. </a:t>
            </a:r>
            <a:endParaRPr lang="en-US" dirty="0">
              <a:ea typeface="ヒラギノ角ゴ Pro W3" charset="-128"/>
            </a:endParaRPr>
          </a:p>
          <a:p>
            <a:r>
              <a:rPr lang="en-US" dirty="0">
                <a:ea typeface="ヒラギノ角ゴ Pro W3" charset="-128"/>
              </a:rPr>
              <a:t>Agency theory analyses how asymmetric information problems affect economic behavior.</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Lemons Problem: How Adverse Selection Influences Financial Structure</a:t>
            </a:r>
          </a:p>
        </p:txBody>
      </p:sp>
      <p:sp>
        <p:nvSpPr>
          <p:cNvPr id="3" name="Content Placeholder 2"/>
          <p:cNvSpPr>
            <a:spLocks noGrp="1"/>
          </p:cNvSpPr>
          <p:nvPr>
            <p:ph idx="1"/>
          </p:nvPr>
        </p:nvSpPr>
        <p:spPr/>
        <p:txBody>
          <a:bodyPr/>
          <a:lstStyle/>
          <a:p>
            <a:r>
              <a:rPr lang="en-US" dirty="0">
                <a:ea typeface="ヒラギノ角ゴ Pro W3" charset="-128"/>
              </a:rPr>
              <a:t>If quality cannot be assessed, the buyer is willing to pay at most a price that reflects the average quality.</a:t>
            </a:r>
          </a:p>
          <a:p>
            <a:r>
              <a:rPr lang="en-US" dirty="0">
                <a:ea typeface="ヒラギノ角ゴ Pro W3" charset="-128"/>
              </a:rPr>
              <a:t>Sellers of good quality items will not want to sell at the price for average quality.</a:t>
            </a:r>
          </a:p>
          <a:p>
            <a:r>
              <a:rPr lang="en-US" dirty="0">
                <a:ea typeface="ヒラギノ角ゴ Pro W3" charset="-128"/>
              </a:rPr>
              <a:t>The buyer will decide not to buy at all because all that is left in the market is poor quality items.</a:t>
            </a:r>
          </a:p>
          <a:p>
            <a:r>
              <a:rPr lang="en-US" dirty="0">
                <a:ea typeface="ヒラギノ角ゴ Pro W3" charset="-128"/>
              </a:rPr>
              <a:t>This problem explains fact 2 and partially explains fact 1.</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Tools to Help Solve Adverse Selection Problems</a:t>
            </a:r>
          </a:p>
        </p:txBody>
      </p:sp>
      <p:sp>
        <p:nvSpPr>
          <p:cNvPr id="3" name="Content Placeholder 2"/>
          <p:cNvSpPr>
            <a:spLocks noGrp="1"/>
          </p:cNvSpPr>
          <p:nvPr>
            <p:ph idx="1"/>
          </p:nvPr>
        </p:nvSpPr>
        <p:spPr/>
        <p:txBody>
          <a:bodyPr/>
          <a:lstStyle/>
          <a:p>
            <a:r>
              <a:rPr lang="en-US" dirty="0">
                <a:ea typeface="ヒラギノ角ゴ Pro W3" charset="-128"/>
              </a:rPr>
              <a:t>Private production and sale of information</a:t>
            </a:r>
          </a:p>
          <a:p>
            <a:pPr lvl="1"/>
            <a:r>
              <a:rPr lang="en-US" dirty="0">
                <a:ea typeface="ヒラギノ角ゴ Pro W3" charset="-128"/>
              </a:rPr>
              <a:t>Free-rider problem</a:t>
            </a:r>
          </a:p>
          <a:p>
            <a:r>
              <a:rPr lang="en-US" dirty="0">
                <a:ea typeface="ヒラギノ角ゴ Pro W3" charset="-128"/>
              </a:rPr>
              <a:t>Government regulation to increase information</a:t>
            </a:r>
          </a:p>
          <a:p>
            <a:pPr lvl="1"/>
            <a:r>
              <a:rPr lang="en-US" dirty="0">
                <a:ea typeface="ヒラギノ角ゴ Pro W3" charset="-128"/>
              </a:rPr>
              <a:t>Not always works to solve the adverse selection problem, explains Fact 5</a:t>
            </a:r>
          </a:p>
          <a:p>
            <a:r>
              <a:rPr lang="en-US" dirty="0">
                <a:ea typeface="ヒラギノ角ゴ Pro W3" charset="-128"/>
              </a:rPr>
              <a:t>Financial intermediation</a:t>
            </a:r>
          </a:p>
          <a:p>
            <a:pPr lvl="1"/>
            <a:r>
              <a:rPr lang="en-US" dirty="0">
                <a:ea typeface="ヒラギノ角ゴ Pro W3" charset="-128"/>
              </a:rPr>
              <a:t>Explains facts 3, 4, &amp; 6</a:t>
            </a:r>
          </a:p>
          <a:p>
            <a:r>
              <a:rPr lang="en-US" dirty="0">
                <a:ea typeface="ヒラギノ角ゴ Pro W3" charset="-128"/>
              </a:rPr>
              <a:t>Collateral and net worth</a:t>
            </a:r>
          </a:p>
          <a:p>
            <a:pPr lvl="1"/>
            <a:r>
              <a:rPr lang="en-US" dirty="0">
                <a:ea typeface="ヒラギノ角ゴ Pro W3" charset="-128"/>
              </a:rPr>
              <a:t>Explains fact 7</a:t>
            </a:r>
            <a:endParaRPr lang="en-US" dirty="0"/>
          </a:p>
        </p:txBody>
      </p:sp>
    </p:spTree>
    <p:extLst>
      <p:ext uri="{BB962C8B-B14F-4D97-AF65-F5344CB8AC3E}">
        <p14:creationId xmlns:p14="http://schemas.microsoft.com/office/powerpoint/2010/main" val="3812648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7461</TotalTime>
  <Words>1349</Words>
  <Application>Microsoft Office PowerPoint</Application>
  <PresentationFormat>On-screen Show (4:3)</PresentationFormat>
  <Paragraphs>147</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Times New Roman</vt:lpstr>
      <vt:lpstr>Verdana</vt:lpstr>
      <vt:lpstr>Wingdings</vt:lpstr>
      <vt:lpstr>ヒラギノ角ゴ Pro W3</vt:lpstr>
      <vt:lpstr>508 Lecture</vt:lpstr>
      <vt:lpstr>Chapter 08 </vt:lpstr>
      <vt:lpstr>Learning Objectives</vt:lpstr>
      <vt:lpstr>Figure 1 Sources of External Funds for Nonfinancial Businesses: A Comparison of the United States with Germany, Japan, and Canada</vt:lpstr>
      <vt:lpstr>Basic Facts About Financial Structure Throughout the World (1 of 2)</vt:lpstr>
      <vt:lpstr>Basic Facts About Financial Structure Throughout the World (2 of 2)</vt:lpstr>
      <vt:lpstr>Transaction Costs</vt:lpstr>
      <vt:lpstr>Asymmetric Information: Adverse Selection and Moral Hazard</vt:lpstr>
      <vt:lpstr>The Lemons Problem: How Adverse Selection Influences Financial Structure</vt:lpstr>
      <vt:lpstr>Tools to Help Solve Adverse Selection Problems</vt:lpstr>
      <vt:lpstr>The Enron Implosion</vt:lpstr>
      <vt:lpstr>How Moral Hazard Affects the Choice Between Debt and Equity Contracts</vt:lpstr>
      <vt:lpstr>Tools to Help Solve the Principal-Agent Problem</vt:lpstr>
      <vt:lpstr>How Moral Hazard Influences Financial Structure in Debt Markets</vt:lpstr>
      <vt:lpstr>Tools to Help Solve Moral Hazard in Debt Contracts</vt:lpstr>
      <vt:lpstr>Summary Table 1 Asymmetric Information Problems and Tools to Solve Them (1 of 2)</vt:lpstr>
      <vt:lpstr>Summary Table 1 Asymmetric Information Problems and Tools to Solve Them (2 of 2)</vt:lpstr>
      <vt:lpstr>Application: Financial Development and Economic Growth (1 of 2)</vt:lpstr>
      <vt:lpstr>Application: Financial Development and Economic Growth (2 of 2)</vt:lpstr>
      <vt:lpstr>The Tyranny of Collateral</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Economics of Money, Banking, and Financial Markets, Twelfth Edition</dc:title>
  <dc:subject>Economics</dc:subject>
  <dc:creator>Frederic S. Mishkin</dc:creator>
  <cp:keywords>Economics</cp:keywords>
  <cp:lastModifiedBy>Windows User</cp:lastModifiedBy>
  <cp:revision>464</cp:revision>
  <cp:lastPrinted>2018-10-03T06:36:16Z</cp:lastPrinted>
  <dcterms:created xsi:type="dcterms:W3CDTF">2014-07-14T20:04:21Z</dcterms:created>
  <dcterms:modified xsi:type="dcterms:W3CDTF">2020-04-14T03:08:27Z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